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1493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112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71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1267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2456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4960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7921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539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332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175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845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336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958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9236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184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525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94038-1E2D-4DA0-929E-2751824095B2}" type="datetimeFigureOut">
              <a:rPr lang="nl-BE" smtClean="0"/>
              <a:t>15/10/2021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4486DC-4F65-4710-A07B-28BB5CFEE85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339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351ED-D022-451C-BE85-9AD2721DF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4549" y="2750724"/>
            <a:ext cx="5559253" cy="1356551"/>
          </a:xfrm>
        </p:spPr>
        <p:txBody>
          <a:bodyPr/>
          <a:lstStyle/>
          <a:p>
            <a:r>
              <a:rPr lang="nl-NL" dirty="0"/>
              <a:t>Babygebaren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4393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1A1E6-8EC5-4AF4-B194-E3DDC169C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Babygebaren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A5D9D2-A509-4254-BB7F-AC60359E3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3795"/>
            <a:ext cx="8596668" cy="4647568"/>
          </a:xfrm>
        </p:spPr>
        <p:txBody>
          <a:bodyPr>
            <a:normAutofit/>
          </a:bodyPr>
          <a:lstStyle/>
          <a:p>
            <a:r>
              <a:rPr lang="nl-NL" sz="2400" dirty="0"/>
              <a:t>Het gebaar: “spelen”</a:t>
            </a:r>
            <a:endParaRPr lang="nl-BE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901783-2F12-4B7D-AA9F-C26D7D424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03" y="2080866"/>
            <a:ext cx="3000467" cy="353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Afbeelding met tekst, binnen, persoon&#10;&#10;Automatisch gegenereerde beschrijving">
            <a:extLst>
              <a:ext uri="{FF2B5EF4-FFF2-40B4-BE49-F238E27FC236}">
                <a16:creationId xmlns:a16="http://schemas.microsoft.com/office/drawing/2014/main" id="{43FD35F2-B099-4A3B-8E10-A464F6D38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3211" y="2655372"/>
            <a:ext cx="3176480" cy="238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4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1C81E-97CD-4A79-93B1-882D36CB1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Babygebaren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C87FF3-8B8D-4B5A-86A7-EAC72E687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90651"/>
            <a:ext cx="8596668" cy="4650712"/>
          </a:xfrm>
        </p:spPr>
        <p:txBody>
          <a:bodyPr>
            <a:normAutofit/>
          </a:bodyPr>
          <a:lstStyle/>
          <a:p>
            <a:r>
              <a:rPr lang="nl-NL" sz="2400" dirty="0"/>
              <a:t>Het gebaar: “slapen”</a:t>
            </a:r>
            <a:endParaRPr lang="nl-BE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D326FAC-0DC0-4358-AA03-0CBAEC972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7" y="2319628"/>
            <a:ext cx="2771775" cy="372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711D0D-B190-48F0-A302-CC5317FCC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7437" y="2946432"/>
            <a:ext cx="3185849" cy="238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10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5E6FC-FCA0-4329-B214-41326C60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Babygebaren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1B106C-776A-464A-A859-E81E19D29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5901"/>
            <a:ext cx="8596668" cy="4555462"/>
          </a:xfrm>
        </p:spPr>
        <p:txBody>
          <a:bodyPr>
            <a:normAutofit/>
          </a:bodyPr>
          <a:lstStyle/>
          <a:p>
            <a:r>
              <a:rPr lang="nl-NL" sz="2400" dirty="0"/>
              <a:t>Het gebaar: “mama”</a:t>
            </a:r>
            <a:endParaRPr lang="nl-BE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B31D8D-36AE-4967-8BC9-846DD6B56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224722"/>
            <a:ext cx="2819400" cy="393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Afbeelding met persoon&#10;&#10;Automatisch gegenereerde beschrijving">
            <a:extLst>
              <a:ext uri="{FF2B5EF4-FFF2-40B4-BE49-F238E27FC236}">
                <a16:creationId xmlns:a16="http://schemas.microsoft.com/office/drawing/2014/main" id="{2B0B5D3D-E08C-45FA-80E5-A257D6C82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7969" y="2970609"/>
            <a:ext cx="3254374" cy="24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9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4FC99-FF06-4EC0-86AD-B30A501A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Babygebaren</a:t>
            </a:r>
            <a:br>
              <a:rPr lang="nl-NL" dirty="0"/>
            </a:br>
            <a:r>
              <a:rPr lang="nl-NL" sz="2800" dirty="0"/>
              <a:t>Wat is het?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6B6540-1E45-4B4B-8366-AA0490D6E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08214"/>
            <a:ext cx="8596668" cy="3880773"/>
          </a:xfrm>
        </p:spPr>
        <p:txBody>
          <a:bodyPr/>
          <a:lstStyle/>
          <a:p>
            <a:r>
              <a:rPr lang="nl-NL" sz="2400" dirty="0"/>
              <a:t>Taal ondersteunen met gebaren</a:t>
            </a:r>
          </a:p>
          <a:p>
            <a:endParaRPr lang="nl-NL" dirty="0"/>
          </a:p>
          <a:p>
            <a:r>
              <a:rPr lang="nl-NL" sz="2400" dirty="0"/>
              <a:t>3 componenten:</a:t>
            </a:r>
            <a:endParaRPr lang="nl-BE" sz="2400" dirty="0"/>
          </a:p>
          <a:p>
            <a:pPr lvl="3"/>
            <a:r>
              <a:rPr lang="nl-BE" sz="1800" dirty="0"/>
              <a:t>Het woord</a:t>
            </a:r>
          </a:p>
          <a:p>
            <a:pPr lvl="3"/>
            <a:r>
              <a:rPr lang="nl-BE" sz="1800" dirty="0"/>
              <a:t>Het gebaar</a:t>
            </a:r>
          </a:p>
          <a:p>
            <a:pPr lvl="3"/>
            <a:r>
              <a:rPr lang="nl-BE" sz="1800" dirty="0"/>
              <a:t>Het doen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75595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9E68C-0D2C-4896-9693-E33B5B2F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Babygebaren</a:t>
            </a:r>
            <a:br>
              <a:rPr lang="nl-NL" dirty="0"/>
            </a:br>
            <a:r>
              <a:rPr lang="nl-NL" sz="2800" dirty="0"/>
              <a:t>Voordelen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AFAA39-6FCB-4EE2-B5D2-91E508255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98689"/>
            <a:ext cx="8596668" cy="3880773"/>
          </a:xfrm>
        </p:spPr>
        <p:txBody>
          <a:bodyPr/>
          <a:lstStyle/>
          <a:p>
            <a:r>
              <a:rPr lang="nl-NL" sz="2400" dirty="0"/>
              <a:t>Hulpmiddel voor interactie</a:t>
            </a:r>
          </a:p>
          <a:p>
            <a:endParaRPr lang="nl-NL" sz="2400" dirty="0"/>
          </a:p>
          <a:p>
            <a:r>
              <a:rPr lang="nl-NL" sz="2400" dirty="0"/>
              <a:t>Stimulatie taalontwikkeling</a:t>
            </a:r>
          </a:p>
          <a:p>
            <a:pPr lvl="1"/>
            <a:r>
              <a:rPr lang="nl-NL" sz="1800" dirty="0"/>
              <a:t>Babygebaren ondersteunen de taal, vervangen de taal niet!</a:t>
            </a:r>
          </a:p>
          <a:p>
            <a:endParaRPr lang="nl-NL" dirty="0"/>
          </a:p>
          <a:p>
            <a:r>
              <a:rPr lang="nl-NL" sz="2400" dirty="0"/>
              <a:t>Laagdrempelig</a:t>
            </a:r>
          </a:p>
        </p:txBody>
      </p:sp>
    </p:spTree>
    <p:extLst>
      <p:ext uri="{BB962C8B-B14F-4D97-AF65-F5344CB8AC3E}">
        <p14:creationId xmlns:p14="http://schemas.microsoft.com/office/powerpoint/2010/main" val="219973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F3618-D681-4176-9673-45E332768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Babygebaren</a:t>
            </a:r>
            <a:br>
              <a:rPr lang="nl-NL" dirty="0"/>
            </a:br>
            <a:r>
              <a:rPr lang="nl-NL" sz="2800" dirty="0"/>
              <a:t>Waarom doen we het?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560836-93E8-45F5-9ECB-BDE4B2D4D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67627"/>
            <a:ext cx="8596668" cy="3880773"/>
          </a:xfrm>
        </p:spPr>
        <p:txBody>
          <a:bodyPr>
            <a:normAutofit/>
          </a:bodyPr>
          <a:lstStyle/>
          <a:p>
            <a:r>
              <a:rPr lang="nl-NL" sz="2400" dirty="0"/>
              <a:t>Communiceren met anderstalige kinderen</a:t>
            </a:r>
          </a:p>
          <a:p>
            <a:endParaRPr lang="nl-NL" sz="2400" dirty="0"/>
          </a:p>
          <a:p>
            <a:r>
              <a:rPr lang="nl-NL" sz="2400" dirty="0"/>
              <a:t>Samenwerking met ouders</a:t>
            </a:r>
          </a:p>
          <a:p>
            <a:endParaRPr lang="nl-NL" sz="2400" dirty="0"/>
          </a:p>
          <a:p>
            <a:r>
              <a:rPr lang="nl-NL" sz="2400" dirty="0"/>
              <a:t>Laagdrempelig</a:t>
            </a:r>
          </a:p>
          <a:p>
            <a:endParaRPr lang="nl-NL" sz="2400" dirty="0"/>
          </a:p>
          <a:p>
            <a:r>
              <a:rPr lang="nl-NL" sz="2400" dirty="0"/>
              <a:t>Introverte kinderen een kans geven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193828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93F44B-A487-454A-AE89-CD92BDF62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Babygebaren</a:t>
            </a:r>
            <a:br>
              <a:rPr lang="nl-NL" dirty="0"/>
            </a:br>
            <a:r>
              <a:rPr lang="nl-NL" sz="2800" dirty="0"/>
              <a:t>Valkuilen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AE9638-E809-4D8C-8878-8E07D9228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38098"/>
            <a:ext cx="8519933" cy="4829452"/>
          </a:xfrm>
        </p:spPr>
        <p:txBody>
          <a:bodyPr/>
          <a:lstStyle/>
          <a:p>
            <a:r>
              <a:rPr lang="nl-NL" sz="2400" dirty="0"/>
              <a:t>De gebaren geven geen volledige zin weer</a:t>
            </a:r>
          </a:p>
          <a:p>
            <a:pPr lvl="1"/>
            <a:r>
              <a:rPr lang="nl-NL" sz="1800" dirty="0"/>
              <a:t>Het is dus heel belangrijk om de gesproken taal steeds uit te spreken!</a:t>
            </a:r>
          </a:p>
          <a:p>
            <a:endParaRPr lang="nl-NL" dirty="0"/>
          </a:p>
          <a:p>
            <a:r>
              <a:rPr lang="nl-NL" sz="2400" dirty="0"/>
              <a:t>Er zijn verschillen van gebaren tussen verschillende talen</a:t>
            </a:r>
          </a:p>
          <a:p>
            <a:pPr lvl="1"/>
            <a:r>
              <a:rPr lang="nl-BE" sz="2000" dirty="0"/>
              <a:t>Nederlandse gebarentaal verschilt met Vlaamse gebarentaal</a:t>
            </a:r>
            <a:endParaRPr lang="nl-NL" sz="2000" dirty="0"/>
          </a:p>
          <a:p>
            <a:endParaRPr lang="nl-NL" dirty="0"/>
          </a:p>
          <a:p>
            <a:r>
              <a:rPr lang="nl-NL" sz="2400" dirty="0"/>
              <a:t>Er op letten dat introverte kinderen niet stil blijven door dit alternatief aan te bieden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625826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005A0-F4EF-4A81-9535-35FF2E0C2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Babygebaren</a:t>
            </a:r>
            <a:br>
              <a:rPr lang="nl-NL" dirty="0"/>
            </a:br>
            <a:r>
              <a:rPr lang="nl-NL" sz="2800" dirty="0"/>
              <a:t>Hoe gaan we te werk?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1AD2FB-375D-4CCA-AD5A-B2383B32F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47850"/>
            <a:ext cx="8512002" cy="4819650"/>
          </a:xfrm>
        </p:spPr>
        <p:txBody>
          <a:bodyPr>
            <a:normAutofit/>
          </a:bodyPr>
          <a:lstStyle/>
          <a:p>
            <a:r>
              <a:rPr lang="nl-NL" sz="2200" dirty="0"/>
              <a:t>Voorafgaande vorming personeel</a:t>
            </a:r>
          </a:p>
          <a:p>
            <a:pPr marL="0" indent="0">
              <a:buNone/>
            </a:pPr>
            <a:endParaRPr lang="nl-NL" sz="1200" dirty="0"/>
          </a:p>
          <a:p>
            <a:r>
              <a:rPr lang="nl-NL" sz="2200" dirty="0"/>
              <a:t>1 gebaar per week in de kijker</a:t>
            </a:r>
          </a:p>
          <a:p>
            <a:pPr lvl="1"/>
            <a:r>
              <a:rPr lang="nl-NL" sz="1800" dirty="0"/>
              <a:t>15 gebaren in totaal (relevant in de kinderopvang)</a:t>
            </a:r>
          </a:p>
          <a:p>
            <a:endParaRPr lang="nl-NL" sz="1100" dirty="0"/>
          </a:p>
          <a:p>
            <a:r>
              <a:rPr lang="nl-NL" sz="2200" dirty="0"/>
              <a:t>Uithangen aan leefruimte en inkomhal</a:t>
            </a:r>
          </a:p>
          <a:p>
            <a:endParaRPr lang="nl-NL" sz="1400" dirty="0"/>
          </a:p>
          <a:p>
            <a:r>
              <a:rPr lang="nl-NL" sz="2200" dirty="0"/>
              <a:t>Gebaren worden meegestuurd met het elektronische heen- en weerboekje</a:t>
            </a:r>
          </a:p>
          <a:p>
            <a:endParaRPr lang="nl-NL" sz="1400" dirty="0"/>
          </a:p>
          <a:p>
            <a:r>
              <a:rPr lang="nl-NL" sz="2200" dirty="0"/>
              <a:t>Samenwerking met kleuterschool Vijverbeek</a:t>
            </a:r>
          </a:p>
        </p:txBody>
      </p:sp>
    </p:spTree>
    <p:extLst>
      <p:ext uri="{BB962C8B-B14F-4D97-AF65-F5344CB8AC3E}">
        <p14:creationId xmlns:p14="http://schemas.microsoft.com/office/powerpoint/2010/main" val="1654013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3136D-59F3-47CB-8D21-B34ECCA4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Babygebaren</a:t>
            </a:r>
            <a:br>
              <a:rPr lang="nl-NL" dirty="0"/>
            </a:br>
            <a:endParaRPr lang="nl-BE" dirty="0"/>
          </a:p>
        </p:txBody>
      </p:sp>
      <p:pic>
        <p:nvPicPr>
          <p:cNvPr id="9" name="Tijdelijke aanduiding voor inhoud 8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AD322C9C-645C-4BDE-92AE-6E46B1161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45" y="2296222"/>
            <a:ext cx="3926680" cy="2945010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E844A94-C055-4DE3-9903-434B23359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575" y="2165354"/>
            <a:ext cx="41402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3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9FF582-AE5D-4784-9BBC-70320A3A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Babygebaren</a:t>
            </a:r>
            <a:endParaRPr lang="nl-BE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575257A-AE7A-432C-8099-5CB641DDF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8775"/>
            <a:ext cx="8596668" cy="4412587"/>
          </a:xfrm>
        </p:spPr>
        <p:txBody>
          <a:bodyPr>
            <a:normAutofit/>
          </a:bodyPr>
          <a:lstStyle/>
          <a:p>
            <a:r>
              <a:rPr lang="nl-NL" sz="2400" dirty="0"/>
              <a:t>Het gebaar: “tutje”</a:t>
            </a:r>
            <a:endParaRPr lang="nl-BE" sz="2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ADBE13D-C4A8-4C0E-BBA6-162F1B0FD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" y="2519045"/>
            <a:ext cx="2557463" cy="322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Afbeelding met tekst, persoon, kind, binnen&#10;&#10;Automatisch gegenereerde beschrijving">
            <a:extLst>
              <a:ext uri="{FF2B5EF4-FFF2-40B4-BE49-F238E27FC236}">
                <a16:creationId xmlns:a16="http://schemas.microsoft.com/office/drawing/2014/main" id="{1846B84E-0506-42A4-9DE8-664133E77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9556" y="2811940"/>
            <a:ext cx="3409949" cy="25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1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3E611-25B6-4D23-933F-735332A6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Babygebaren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F5B006-CA30-421A-958B-EDC1848FE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04951"/>
            <a:ext cx="8596668" cy="4536412"/>
          </a:xfrm>
        </p:spPr>
        <p:txBody>
          <a:bodyPr>
            <a:normAutofit/>
          </a:bodyPr>
          <a:lstStyle/>
          <a:p>
            <a:r>
              <a:rPr lang="nl-NL" sz="2400" dirty="0"/>
              <a:t>Het gebaar: “nog”</a:t>
            </a:r>
            <a:endParaRPr lang="nl-BE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AFA8CCB-FB9A-411E-BC23-682FE73F8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230093"/>
            <a:ext cx="2743200" cy="381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Afbeelding met tekst, persoon, binnen&#10;&#10;Automatisch gegenereerde beschrijving">
            <a:extLst>
              <a:ext uri="{FF2B5EF4-FFF2-40B4-BE49-F238E27FC236}">
                <a16:creationId xmlns:a16="http://schemas.microsoft.com/office/drawing/2014/main" id="{700B67BB-EB68-4391-B15C-B66116050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8652" y="2746842"/>
            <a:ext cx="3519312" cy="26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8270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195</Words>
  <Application>Microsoft Office PowerPoint</Application>
  <PresentationFormat>Breedbeeld</PresentationFormat>
  <Paragraphs>53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Babygebaren</vt:lpstr>
      <vt:lpstr>Babygebaren Wat is het?</vt:lpstr>
      <vt:lpstr>Babygebaren Voordelen</vt:lpstr>
      <vt:lpstr>Babygebaren Waarom doen we het?</vt:lpstr>
      <vt:lpstr>Babygebaren Valkuilen</vt:lpstr>
      <vt:lpstr>Babygebaren Hoe gaan we te werk?</vt:lpstr>
      <vt:lpstr>Babygebaren </vt:lpstr>
      <vt:lpstr>Babygebaren</vt:lpstr>
      <vt:lpstr>Babygebaren</vt:lpstr>
      <vt:lpstr>Babygebaren</vt:lpstr>
      <vt:lpstr>Babygebaren</vt:lpstr>
      <vt:lpstr>Babygebaren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Babygebaren</dc:title>
  <dc:creator>Ped. medewerker</dc:creator>
  <cp:lastModifiedBy>Ped. medewerker</cp:lastModifiedBy>
  <cp:revision>3</cp:revision>
  <dcterms:created xsi:type="dcterms:W3CDTF">2021-10-15T08:38:00Z</dcterms:created>
  <dcterms:modified xsi:type="dcterms:W3CDTF">2021-10-15T13:24:40Z</dcterms:modified>
</cp:coreProperties>
</file>